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54" r:id="rId3"/>
    <p:sldId id="264" r:id="rId4"/>
    <p:sldId id="265" r:id="rId5"/>
    <p:sldId id="263" r:id="rId6"/>
    <p:sldId id="355" r:id="rId7"/>
    <p:sldId id="356" r:id="rId8"/>
    <p:sldId id="359" r:id="rId9"/>
    <p:sldId id="357" r:id="rId10"/>
    <p:sldId id="358" r:id="rId11"/>
    <p:sldId id="353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F0F6A"/>
    <a:srgbClr val="D7E4EC"/>
    <a:srgbClr val="F2DCEF"/>
    <a:srgbClr val="FDF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 snapToObjects="1">
      <p:cViewPr varScale="1">
        <p:scale>
          <a:sx n="73" d="100"/>
          <a:sy n="73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F7554-CF4A-4E6B-8AD0-5D080623126F}" type="datetimeFigureOut">
              <a:rPr lang="x-none" smtClean="0"/>
              <a:pPr/>
              <a:t>18.09.2025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A7DE5-AB4D-47BE-A88D-CEDCBE6C573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93273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934734-8A0E-0A45-8730-28EF5E549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9729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AD4FFC-AA02-C14F-BB1B-BEF09C670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0459"/>
          <a:stretch/>
        </p:blipFill>
        <p:spPr>
          <a:xfrm>
            <a:off x="7255396" y="0"/>
            <a:ext cx="4936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C5855D-A994-9A41-8466-F4C983C68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319133"/>
            <a:ext cx="5586714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C7B65E-93C3-774B-B30E-F3B234F82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798808"/>
            <a:ext cx="5586714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7CAB57-FE69-A949-86C2-B3F1D61B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DE9660-CB3F-2546-B574-03FE893D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A302C-A836-BA44-8234-D74D6D9D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4483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6AACB-D885-5D40-9164-F577B6DC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7F5F46-8105-8946-8A1F-E9D31F6CE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31CB92-095F-FF4E-BE4B-B680AF27B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F43EC-39FB-C74C-8A94-4985ED02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EFFB08-E10A-484E-9A79-EB0B988B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2226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E87C89-AA40-C245-890B-22E7C8C70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B94FD3-8990-3B4D-9856-1D0943BF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537169-952B-0D42-A173-80796BC0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19E12-B293-9342-8A12-B73BEFC0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F9FD7B-C6C9-AF4E-AF30-F6930D78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675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8E2065-FF07-A64D-A6C3-20E5A022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4958E3-EB09-0741-A450-896912B9D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5F152-2BB1-AC45-AE1C-800FB8B1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859C8C-6357-6443-9A62-FA899695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E1C026-CC21-6F4F-B416-7587EAED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8575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B3C37-4E43-DE43-8B61-9A54F4AE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5FF716-F03A-C44F-8080-77DFB5EBF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90CDD4-AB0F-C14C-A1C7-20D39C36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AC5E50-66D4-D94B-8CE8-F12D3DCB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B1132F-132D-0E4D-93A9-092211BE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0045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A39EC-8FEC-5547-BE59-379F3406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68442D-6C2E-394D-8B20-D0ABE8754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D52AF3-D51B-6341-8869-33B3F50F9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3CFF1F-98FF-2846-A0D5-D50EF7D8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3F4AEA-193A-8A41-9185-ECE35775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CC08A3-E255-8844-96DD-A128BFA6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0409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E400D-02CD-1547-BBB4-47F5DF5A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7F562A-F89D-B549-AA58-6948B046C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B8450E-62E0-B944-B97C-34F6CBB35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D68093-3335-7540-80D9-70D9E02B9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85520C-3AE8-604E-BCB0-4752DC50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C45DF-CCB3-2E46-8C57-057746EC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F2EEAF-33D0-5F43-800B-EDB16731E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8378EF-A54C-DE4F-A10F-00ACEBEF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3071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E0194-5B87-1D49-A50D-01391DEA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1F8DA14-B26F-AD44-A6EF-B630D9811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A8B0B-E89E-F644-ADDF-F360D92D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12ED53-AAEB-CA4B-8FE1-AB1B5F28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7348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619D7FE-43FB-BF47-B3D4-423CEB68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14F95A3-A4BE-4142-843C-974C87F5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127340-617D-AC40-8AFC-BF5CB2C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972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01D-D20C-6A4A-8A09-3537B14D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501903-5B50-7543-BC58-CAA1F6BB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5B2907-24FD-C541-A7AB-4157BE3E3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83D2EE-6509-B14E-B10C-02A33336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5AEA7C-68E9-2945-B216-899AE5D5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C4B3A1-387E-A544-A7C8-0C815133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211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65603-D331-F242-97BD-A7AC5F92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C2FA32-8C8D-C342-95AA-24DF5F9A5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A29FD7-3F75-514F-879A-7E3EA3F91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CE5694-C964-494A-A80A-0401C160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143228-2323-3845-8446-52293E851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6F23EB-5B9F-F74A-9B03-7DD59DF1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2094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5DD458-DE85-1E40-82BF-D32EBFEECCC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flipH="1">
            <a:off x="7421353" y="3680749"/>
            <a:ext cx="4770647" cy="317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CFD135-2B3E-4948-B4E8-02B4AB91D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0575"/>
          <a:stretch/>
        </p:blipFill>
        <p:spPr>
          <a:xfrm flipH="1">
            <a:off x="0" y="3680748"/>
            <a:ext cx="9302162" cy="31772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68352A-9710-0540-8C2E-A5D972AD09D6}"/>
              </a:ext>
            </a:extLst>
          </p:cNvPr>
          <p:cNvSpPr/>
          <p:nvPr userDrawn="1"/>
        </p:nvSpPr>
        <p:spPr>
          <a:xfrm>
            <a:off x="0" y="0"/>
            <a:ext cx="12192000" cy="3680748"/>
          </a:xfrm>
          <a:prstGeom prst="rect">
            <a:avLst/>
          </a:prstGeom>
          <a:gradFill>
            <a:gsLst>
              <a:gs pos="0">
                <a:srgbClr val="D7E4EC"/>
              </a:gs>
              <a:gs pos="100000">
                <a:srgbClr val="FDF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5F53CE-8AD3-7541-A23E-47B5E6F7DBDF}"/>
              </a:ext>
            </a:extLst>
          </p:cNvPr>
          <p:cNvSpPr/>
          <p:nvPr userDrawn="1"/>
        </p:nvSpPr>
        <p:spPr>
          <a:xfrm>
            <a:off x="0" y="3680222"/>
            <a:ext cx="12192000" cy="1671508"/>
          </a:xfrm>
          <a:prstGeom prst="rect">
            <a:avLst/>
          </a:prstGeom>
          <a:gradFill>
            <a:gsLst>
              <a:gs pos="100000">
                <a:srgbClr val="D7E4EC">
                  <a:alpha val="0"/>
                </a:srgbClr>
              </a:gs>
              <a:gs pos="0">
                <a:srgbClr val="FDF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8FC23D-D079-564E-AD83-77894D6D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EE38B2-DBEC-D048-85DA-96511BD0D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094B8-5AC7-B740-A7C4-98E5FC7C5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C8D6-8EAC-5847-BE0E-77AB6D480B6F}" type="datetimeFigureOut">
              <a:rPr lang="uk-UA" smtClean="0"/>
              <a:pPr/>
              <a:t>18.09.2025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9814C-6899-4742-8FF0-1B48661B1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8E1025-2B67-4646-8FF7-0B9923DBE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0212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BA8980-A64F-FD4C-A072-145A9D362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9508" y="304800"/>
            <a:ext cx="6243206" cy="1507067"/>
          </a:xfrm>
        </p:spPr>
        <p:txBody>
          <a:bodyPr>
            <a:normAutofit/>
          </a:bodyPr>
          <a:lstStyle/>
          <a:p>
            <a:pPr algn="l"/>
            <a:r>
              <a:rPr lang="ru-RU" sz="1400" i="1" dirty="0">
                <a:solidFill>
                  <a:srgbClr val="434343"/>
                </a:solidFill>
                <a:latin typeface="Montserrat ExtraBold"/>
              </a:rPr>
              <a:t>                                          УТВЕРЖДАЮ</a:t>
            </a:r>
            <a:br>
              <a:rPr lang="ru-RU" sz="1400" i="1" dirty="0">
                <a:solidFill>
                  <a:srgbClr val="434343"/>
                </a:solidFill>
                <a:latin typeface="Montserrat ExtraBold"/>
              </a:rPr>
            </a:br>
            <a:r>
              <a:rPr lang="ru-RU" sz="1400" i="1" dirty="0">
                <a:solidFill>
                  <a:srgbClr val="434343"/>
                </a:solidFill>
                <a:latin typeface="Montserrat ExtraBold"/>
              </a:rPr>
              <a:t>                                         Заведующий государственным</a:t>
            </a:r>
            <a:br>
              <a:rPr lang="ru-RU" sz="1400" i="1" dirty="0">
                <a:solidFill>
                  <a:srgbClr val="434343"/>
                </a:solidFill>
                <a:latin typeface="Montserrat ExtraBold"/>
              </a:rPr>
            </a:br>
            <a:r>
              <a:rPr lang="ru-RU" sz="1400" i="1" dirty="0">
                <a:solidFill>
                  <a:srgbClr val="434343"/>
                </a:solidFill>
                <a:latin typeface="Montserrat ExtraBold"/>
              </a:rPr>
              <a:t>                                         учреждением образования </a:t>
            </a:r>
            <a:br>
              <a:rPr lang="ru-RU" sz="1400" i="1" dirty="0">
                <a:solidFill>
                  <a:srgbClr val="434343"/>
                </a:solidFill>
                <a:latin typeface="Montserrat ExtraBold"/>
              </a:rPr>
            </a:br>
            <a:r>
              <a:rPr lang="ru-RU" sz="1400" i="1" dirty="0">
                <a:solidFill>
                  <a:srgbClr val="434343"/>
                </a:solidFill>
                <a:latin typeface="Montserrat ExtraBold"/>
              </a:rPr>
              <a:t>                                         «Детский сад №108  г. Могилева»</a:t>
            </a:r>
            <a:br>
              <a:rPr lang="ru-RU" sz="1400" i="1" dirty="0">
                <a:solidFill>
                  <a:srgbClr val="434343"/>
                </a:solidFill>
                <a:latin typeface="Montserrat ExtraBold"/>
              </a:rPr>
            </a:br>
            <a:r>
              <a:rPr lang="ru-RU" sz="1400" i="1" dirty="0">
                <a:solidFill>
                  <a:srgbClr val="434343"/>
                </a:solidFill>
                <a:latin typeface="Montserrat ExtraBold"/>
              </a:rPr>
              <a:t>                                         _____________Л.В. Сотникова</a:t>
            </a:r>
            <a:br>
              <a:rPr lang="ru-RU" sz="1400" i="1" dirty="0">
                <a:solidFill>
                  <a:srgbClr val="434343"/>
                </a:solidFill>
                <a:latin typeface="Montserrat ExtraBold"/>
              </a:rPr>
            </a:br>
            <a:r>
              <a:rPr lang="ru-RU" sz="1400" i="1" dirty="0">
                <a:solidFill>
                  <a:srgbClr val="434343"/>
                </a:solidFill>
                <a:latin typeface="Montserrat ExtraBold"/>
              </a:rPr>
              <a:t>                                         «</a:t>
            </a:r>
            <a:r>
              <a:rPr lang="ru-RU" sz="1400" i="1" dirty="0" smtClean="0">
                <a:solidFill>
                  <a:srgbClr val="434343"/>
                </a:solidFill>
                <a:latin typeface="Montserrat ExtraBold"/>
              </a:rPr>
              <a:t>18</a:t>
            </a:r>
            <a:r>
              <a:rPr lang="ru-RU" sz="1400" i="1" smtClean="0">
                <a:solidFill>
                  <a:srgbClr val="434343"/>
                </a:solidFill>
                <a:latin typeface="Montserrat ExtraBold"/>
              </a:rPr>
              <a:t>» </a:t>
            </a:r>
            <a:r>
              <a:rPr lang="ru-RU" sz="1400" i="1" u="sng" smtClean="0">
                <a:solidFill>
                  <a:srgbClr val="434343"/>
                </a:solidFill>
                <a:latin typeface="Montserrat ExtraBold"/>
              </a:rPr>
              <a:t>августа</a:t>
            </a:r>
            <a:r>
              <a:rPr lang="ru-RU" sz="1400" i="1" smtClean="0">
                <a:solidFill>
                  <a:srgbClr val="434343"/>
                </a:solidFill>
                <a:latin typeface="Montserrat ExtraBold"/>
              </a:rPr>
              <a:t> </a:t>
            </a:r>
            <a:r>
              <a:rPr lang="ru-RU" sz="1400" i="1" dirty="0">
                <a:solidFill>
                  <a:srgbClr val="434343"/>
                </a:solidFill>
                <a:latin typeface="Montserrat ExtraBold"/>
              </a:rPr>
              <a:t>2025 г.</a:t>
            </a:r>
            <a:br>
              <a:rPr lang="ru-RU" sz="1400" i="1" dirty="0">
                <a:solidFill>
                  <a:srgbClr val="434343"/>
                </a:solidFill>
                <a:latin typeface="Montserrat ExtraBold"/>
              </a:rPr>
            </a:br>
            <a:endParaRPr lang="uk-UA" sz="1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D99D280-DF64-9C4A-A559-A101B135B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267200"/>
            <a:ext cx="5586714" cy="1815882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>
                <a:solidFill>
                  <a:srgbClr val="7030A0"/>
                </a:solidFill>
                <a:latin typeface="Montserrat ExtraBold"/>
                <a:cs typeface="Calibri Light" pitchFamily="34" charset="0"/>
              </a:rPr>
              <a:t>Городской смотр-конкурс озеленения, благоустройства и цветочно-декоративного оформления </a:t>
            </a:r>
          </a:p>
          <a:p>
            <a:pPr algn="ctr"/>
            <a:r>
              <a:rPr lang="ru-RU" sz="1600" i="1" dirty="0">
                <a:solidFill>
                  <a:srgbClr val="7030A0"/>
                </a:solidFill>
                <a:latin typeface="Montserrat ExtraBold"/>
                <a:cs typeface="Calibri Light" pitchFamily="34" charset="0"/>
              </a:rPr>
              <a:t>«Цвети, родной  Могилев!»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CEC2CE-479D-EA41-B7C3-5398BF31CE36}"/>
              </a:ext>
            </a:extLst>
          </p:cNvPr>
          <p:cNvSpPr txBox="1"/>
          <p:nvPr/>
        </p:nvSpPr>
        <p:spPr>
          <a:xfrm>
            <a:off x="4412974" y="1787321"/>
            <a:ext cx="7779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cs typeface="Calibri Light" pitchFamily="34" charset="0"/>
              </a:rPr>
              <a:t>Творческий отчет</a:t>
            </a:r>
            <a:br>
              <a:rPr lang="ru-RU" sz="2800" b="1" dirty="0">
                <a:solidFill>
                  <a:srgbClr val="FF0000"/>
                </a:solidFill>
                <a:cs typeface="Calibri Light" pitchFamily="34" charset="0"/>
              </a:rPr>
            </a:br>
            <a:r>
              <a:rPr lang="ru-RU" sz="2800" b="1" dirty="0">
                <a:solidFill>
                  <a:srgbClr val="FF0000"/>
                </a:solidFill>
                <a:cs typeface="Calibri Light" pitchFamily="34" charset="0"/>
              </a:rPr>
              <a:t>по благоустройству и озеленению территории государственного учреждения образования </a:t>
            </a:r>
            <a:br>
              <a:rPr lang="ru-RU" sz="2800" b="1" dirty="0">
                <a:solidFill>
                  <a:srgbClr val="FF0000"/>
                </a:solidFill>
                <a:cs typeface="Calibri Light" pitchFamily="34" charset="0"/>
              </a:rPr>
            </a:br>
            <a:r>
              <a:rPr lang="ru-RU" sz="2800" b="1" dirty="0">
                <a:solidFill>
                  <a:srgbClr val="FF0000"/>
                </a:solidFill>
                <a:cs typeface="Calibri Light" pitchFamily="34" charset="0"/>
              </a:rPr>
              <a:t>«Детский сад № 108 г. Могилева»  за 2025 год</a:t>
            </a:r>
            <a:endParaRPr lang="x-none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308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8DDA61-1919-AE97-BAC7-ED8C381A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98" y="1948440"/>
            <a:ext cx="2927365" cy="42067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1205B5-AF38-9768-6827-AF46855F7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173" y="693307"/>
            <a:ext cx="3883241" cy="5177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DF6386-F8A9-F881-FDA4-9C8175A62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893" y="232836"/>
            <a:ext cx="2855941" cy="42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570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569E68-D591-C44D-22E7-0875CD26305C}"/>
              </a:ext>
            </a:extLst>
          </p:cNvPr>
          <p:cNvSpPr txBox="1">
            <a:spLocks/>
          </p:cNvSpPr>
          <p:nvPr/>
        </p:nvSpPr>
        <p:spPr>
          <a:xfrm>
            <a:off x="2239617" y="689548"/>
            <a:ext cx="7779026" cy="428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   </a:t>
            </a:r>
            <a:r>
              <a:rPr lang="ru-RU" sz="4000" dirty="0">
                <a:solidFill>
                  <a:srgbClr val="7030A0"/>
                </a:solidFill>
                <a:latin typeface="Montserrat ExtraBold" panose="00000900000000000000" pitchFamily="2" charset="-52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6C2455-A9DD-218C-BC80-C7A6402F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069" y="1757235"/>
            <a:ext cx="8269357" cy="45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636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B5141A-50F6-609C-3CAE-1A105D09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8561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* Цветник с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Microsoft Yi Baiti" panose="03000500000000000000" pitchFamily="66" charset="0"/>
              </a:rPr>
              <a:t>национальным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характером</a:t>
            </a:r>
          </a:p>
          <a:p>
            <a:pPr marL="0" indent="0">
              <a:buNone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* Современный контейнерный дизайн в озеленении   территории</a:t>
            </a:r>
          </a:p>
          <a:p>
            <a:pPr marL="0" indent="0">
              <a:buNone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* Мастерство форм ландшафтного дизайна</a:t>
            </a:r>
            <a:endParaRPr lang="x-none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8405B3C-3CAA-85DD-B346-B198A8B0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ExtraBold"/>
                <a:sym typeface="Montserrat ExtraBold"/>
              </a:rPr>
              <a:t>Номинации конкурса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/>
                <a:sym typeface="Montserrat ExtraBol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307316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1363FE-8898-22B0-0172-E77F2205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5601"/>
            <a:ext cx="10515600" cy="8128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Montserrat ExtraBold"/>
              </a:rPr>
              <a:t>Анализ работы по благоустройству и озеленению территории за 2025 г.</a:t>
            </a:r>
            <a:br>
              <a:rPr lang="ru-RU" sz="2000" b="1" dirty="0">
                <a:solidFill>
                  <a:srgbClr val="7030A0"/>
                </a:solidFill>
                <a:latin typeface="Montserrat ExtraBold"/>
              </a:rPr>
            </a:br>
            <a:endParaRPr lang="x-none" sz="20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5DE1ED-5D24-B1C7-A5B0-497DCB3ADA5D}"/>
              </a:ext>
            </a:extLst>
          </p:cNvPr>
          <p:cNvSpPr txBox="1"/>
          <p:nvPr/>
        </p:nvSpPr>
        <p:spPr>
          <a:xfrm>
            <a:off x="831850" y="1168401"/>
            <a:ext cx="9920817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kumimoji="0" lang="ru-RU" sz="1400" b="0" i="1" u="none" strike="noStrike" cap="none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350" b="0" i="1" u="none" strike="noStrike" cap="none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Территория детского сада – это его визитная карточка. Любой посетитель, ступив на участок учреждения  дошкольного учреждения, обращает внимание на его ухоженность. Если ваш взгляд радуют разноцветные клумбы, чистые дорожки, аккуратно подстриженные газоны, кусты и деревья, ухоженные участки, вы сразу понимаете, что здесь живут и работают люди, для которых детский сад не просто место работы, а родной дом, уголок «малой Родины», который хочется сделать уютным и комфортным.</a:t>
            </a:r>
            <a:endParaRPr kumimoji="0" lang="ru-RU" sz="1350" b="0" i="1" u="none" strike="noStrike" cap="none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Montserrat ExtraBold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sz="1350" b="1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350" b="0" i="1" u="none" strike="noStrike" cap="none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Бесспорно, чрезвычайно важна атмосфера детского сада, поскольку именно здесь возникают одни из первых впечатлений ребенка. Поэтому так необходимо создание соответствующих педагогически целесообразных условий, как в помещениях, так и в ландшафте </a:t>
            </a: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учреждения </a:t>
            </a:r>
            <a:r>
              <a:rPr kumimoji="0" lang="ru-RU" sz="1350" b="0" i="1" u="none" strike="noStrike" cap="none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дошкольного образования.</a:t>
            </a:r>
            <a:endParaRPr kumimoji="0" lang="ru-RU" sz="1350" b="0" i="1" u="none" strike="noStrike" cap="none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Montserrat ExtraBold"/>
              <a:cs typeface="Arial" pitchFamily="34" charset="0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350" b="0" i="1" u="none" strike="noStrike" cap="none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Учитывая возрастные особенности детей, их любознательность, эмоциональность, подвижность и активность работники детского сада тщательно подходят к оформлению детских площадок, уголков, предназначенных для отдыха и развития воспитанников.</a:t>
            </a:r>
            <a:endParaRPr kumimoji="0" lang="ru-RU" sz="1350" b="0" i="1" u="none" strike="noStrike" cap="none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Montserrat ExtraBold"/>
              <a:cs typeface="Arial" pitchFamily="34" charset="0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350" b="0" i="1" u="none" strike="noStrike" cap="none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Окружающая среда призвана обеспечить детям возможность развиваться, поэтому ее необходимо периодически менять. Коллектив государственного учреждения образования «Детский сад № 108 </a:t>
            </a:r>
            <a:r>
              <a:rPr kumimoji="0" lang="ru-RU" sz="1350" b="0" i="1" u="none" strike="noStrike" cap="none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г.Могилева</a:t>
            </a:r>
            <a:r>
              <a:rPr kumimoji="0" lang="ru-RU" sz="1350" b="0" i="1" u="none" strike="noStrike" cap="none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» решил создать индивидуальный облик территории детского сада, соответствующий законам организации пространства под открытым небом.</a:t>
            </a:r>
            <a:endParaRPr kumimoji="0" lang="ru-RU" sz="1350" b="0" i="1" u="none" strike="noStrike" cap="none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Montserrat ExtraBold"/>
              <a:cs typeface="Arial" pitchFamily="34" charset="0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350" b="0" i="1" u="none" strike="noStrike" cap="none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Территория детского сада мало чем отличается от других типовых объектов. Большую часть пространства занимают газоны и детские игровые площадки, небольшими пятнами мелькают цветники, вдоль дорожек тянутся рабатки. И лишь благодаря усилиям работников, сад приобрел свою неповторимость, уют и красоту. </a:t>
            </a:r>
            <a:endParaRPr kumimoji="0" lang="ru-RU" sz="1350" b="0" i="1" u="none" strike="noStrike" cap="none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Montserrat ExtraBold"/>
              <a:cs typeface="Arial" pitchFamily="34" charset="0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1350" b="0" i="1" u="none" strike="noStrike" cap="none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Для нас было важно, чтобы элементы декора, озеленение, цветочное оформление были взаимосвязаны и дополняли друг друга, а их эстетичность и стильность сохранялись в любое время года.</a:t>
            </a:r>
            <a:endParaRPr kumimoji="0" lang="ru-RU" sz="1350" b="0" i="1" u="none" strike="noStrike" cap="none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Montserrat ExtraBold"/>
              <a:cs typeface="Arial" pitchFamily="34" charset="0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</a:pP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ru-RU" sz="1350" b="0" i="1" u="none" strike="noStrike" cap="none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Montserrat ExtraBold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26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042879-21BD-5AFE-5A94-6661313F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78" y="430306"/>
            <a:ext cx="10725374" cy="5303520"/>
          </a:xfrm>
        </p:spPr>
        <p:txBody>
          <a:bodyPr>
            <a:normAutofit fontScale="90000"/>
          </a:bodyPr>
          <a:lstStyle/>
          <a:p>
            <a:pPr marL="0" marR="0" lvl="0" indent="3240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Times New Roman" pitchFamily="18" charset="0"/>
                <a:cs typeface="Times New Roman" pitchFamily="18" charset="0"/>
                <a:sym typeface="Arial"/>
              </a:rPr>
              <a:t/>
            </a:r>
            <a:b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Times New Roman" pitchFamily="18" charset="0"/>
                <a:cs typeface="Times New Roman" pitchFamily="18" charset="0"/>
                <a:sym typeface="Arial"/>
              </a:rPr>
            </a:b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Times New Roman" pitchFamily="18" charset="0"/>
                <a:cs typeface="Times New Roman" pitchFamily="18" charset="0"/>
                <a:sym typeface="Arial"/>
              </a:rPr>
              <a:t/>
            </a:r>
            <a:b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0097A7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Times New Roman" pitchFamily="18" charset="0"/>
                <a:cs typeface="Times New Roman" pitchFamily="18" charset="0"/>
                <a:sym typeface="Arial"/>
              </a:rPr>
            </a:br>
            <a:r>
              <a:rPr lang="ru-RU" sz="1100" i="1" dirty="0">
                <a:solidFill>
                  <a:schemeClr val="accent5">
                    <a:lumMod val="75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            </a:t>
            </a:r>
            <a:br>
              <a:rPr lang="ru-RU" sz="1100" i="1" dirty="0">
                <a:solidFill>
                  <a:schemeClr val="accent5">
                    <a:lumMod val="75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</a:br>
            <a:r>
              <a:rPr lang="ru-RU" sz="1500" i="1" dirty="0">
                <a:solidFill>
                  <a:schemeClr val="accent5">
                    <a:lumMod val="75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Для реализации проекта в государственном учреждении образования «Детский сад №108 г. Могилева в соответствии с приказом №</a:t>
            </a:r>
            <a:r>
              <a:rPr lang="ru-RU" sz="150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Times New Roman" pitchFamily="18" charset="0"/>
              </a:rPr>
              <a:t>32/1 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от 10.02.2025 года была создана инициативная группа, в состав которой вошли представители администрации, педагоги и технический персонал. Активное участие приняли шефская организация РУП «СПМК</a:t>
            </a:r>
            <a:r>
              <a:rPr kumimoji="0" lang="be-BY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 Газстроймонтаж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», родители воспитанников.</a:t>
            </a:r>
            <a:b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</a:b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1500" b="1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Цель и задачи проекта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Calibri" pitchFamily="34" charset="0"/>
                <a:cs typeface="Times New Roman" pitchFamily="18" charset="0"/>
              </a:rPr>
              <a:t>создание эмоционально - благоприятных условий пребывания детей в дошкольном учреждении через благоустройство территории и организацию познавательной, творческой, оздоровительной деятельности детей во время пребывания на воздухе на участках детского сада.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/>
            </a:r>
            <a:b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</a:b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Оборудовать территорию учреждения дошкольного образования в соответствии с санитарно-гигиеническими требованиями и современными методическими рекомендациями.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/>
            </a:r>
            <a:b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</a:b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Использовать дополнительные возможности (бюджетные и внебюджетные средства, благотворительную помощь) для приобретения оборудования, вовлечь в процесс работы педагогов, родителей, детей; выявить среди родителей деловых партнеров.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/>
            </a:r>
            <a:b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</a:b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Улучшить художественное оформление здания и участков учреждения образования.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/>
            </a:r>
            <a:b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</a:b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Воспитывать бережное отношение к природе и окружающему миру.</a:t>
            </a:r>
            <a:b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</a:b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Привлечь детей к опытно-исследовательской деятельности.	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/>
            </a:r>
            <a:b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</a:b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Развивать креативность у сотрудников дошкольного учреждения, родителей и воспитанников.</a:t>
            </a:r>
            <a:r>
              <a:rPr lang="ru-RU" sz="150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Arial" pitchFamily="34" charset="0"/>
              </a:rPr>
              <a:t/>
            </a:r>
            <a:br>
              <a:rPr lang="ru-RU" sz="150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Arial" pitchFamily="34" charset="0"/>
              </a:rPr>
            </a:b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Сотрудниками детского сада была разработана концепция проекта, определены этапы работы и комплекс мероприятий по его реализации. Созданы новые архитектурные формы. Закуплены семена однолетних растений, высажена рассада цветов. В течение всего времени работники дошкольного учреждения осуществляли уход за клумбами. Систематически производился покос газонов.</a:t>
            </a:r>
            <a:r>
              <a:rPr lang="ru-RU" sz="150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Шефская организация РУП «СПМК </a:t>
            </a:r>
            <a:r>
              <a:rPr kumimoji="0" lang="be-BY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Газстроймонтаж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» привезла песок, изготовила </a:t>
            </a:r>
            <a:r>
              <a:rPr kumimoji="0" lang="ru-RU" sz="15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банеры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. С помощью города в рамках программы благоустройства на территории учреждения дошкольного образования произведена замена  60% асфальтного покрытия, ограждения.  Установлено 12 теневых навесов и 51 единица надворного оборудования. Также родители оказали помощь в  покраске надворного оборудования; активно делились многолетними растениями.</a:t>
            </a:r>
            <a: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/>
            </a:r>
            <a:br>
              <a:rPr kumimoji="0" lang="ru-RU" sz="15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</a:br>
            <a:endParaRPr lang="x-none" sz="15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68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D0683E-356C-DDEE-18B1-AC9F2906E4EB}"/>
              </a:ext>
            </a:extLst>
          </p:cNvPr>
          <p:cNvSpPr txBox="1"/>
          <p:nvPr/>
        </p:nvSpPr>
        <p:spPr>
          <a:xfrm>
            <a:off x="666975" y="451822"/>
            <a:ext cx="10875980" cy="403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35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1350" b="1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Реализация проекта позволила достигнуть следующих результатов: </a:t>
            </a: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на фасаде здания размещены баннеры; клумба «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Победа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 в сердцах наших»;</a:t>
            </a: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произведена обрезка кустарника; удалены старые кустарники; выращена рассада цветов; входная </a:t>
            </a: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Arial" pitchFamily="34" charset="0"/>
              </a:rPr>
              <a:t>группа оформлена контейнерным озеленением; 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на  крыльце по обе стороны разместились  вазоны с  </a:t>
            </a:r>
            <a:r>
              <a:rPr kumimoji="0" lang="ru-RU" sz="135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мушкатами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; 2 рокария, по обе стороны центрального входа, пополнились  новыми  растениями; клумба у входа в группу №13 приобрела новый облик; на заднем дворе 2 рокария; газон </a:t>
            </a: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ea typeface="Times New Roman" pitchFamily="18" charset="0"/>
                <a:cs typeface="Arial" pitchFamily="34" charset="0"/>
              </a:rPr>
              <a:t> обрамлен 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рабаткой из хост; оформлена архитектурная зона «Символы нашей Родины»; создана зона психологической разгрузки; разбит огород, произведена</a:t>
            </a:r>
            <a:r>
              <a:rPr kumimoji="0" lang="ru-RU" sz="1350" b="0" i="1" u="none" strike="noStrike" cap="none" normalizeH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 декоративная стрижка туй.</a:t>
            </a:r>
            <a:br>
              <a:rPr kumimoji="0" lang="ru-RU" sz="1350" b="0" i="1" u="none" strike="noStrike" cap="none" normalizeH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</a:br>
            <a:r>
              <a:rPr kumimoji="0" lang="ru-RU" sz="1350" b="0" i="1" u="none" strike="noStrike" cap="none" normalizeH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Arial" pitchFamily="34" charset="0"/>
              </a:rPr>
              <a:t>В итоге ожидаемые результаты по озеленению, благоустройству и цветочно-декоративному оформлению территории учреждения дошкольного образования были достигнуты.</a:t>
            </a:r>
          </a:p>
          <a:p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cs typeface="Arial" pitchFamily="34" charset="0"/>
              </a:rPr>
              <a:t>        В месте с тем из-за дождливого лета участки для игр детей, газоны, цветы сильно заливало. В связи с разрушительным ураганом территория сильно пострадала были вывернуты в корнем деревья, пострадали высаженные цветы. 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>Почва на территории учре</a:t>
            </a: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cs typeface="Arial" pitchFamily="34" charset="0"/>
              </a:rPr>
              <a:t>ждения дошкольного образования глинистая, песчаная. Необходимо предусмотреть привоз плодородного грунта. Уделить внимание контейнерному </a:t>
            </a:r>
            <a:r>
              <a:rPr lang="ru-RU" sz="1350" i="1" dirty="0" err="1">
                <a:solidFill>
                  <a:schemeClr val="accent3">
                    <a:lumMod val="50000"/>
                  </a:schemeClr>
                </a:solidFill>
                <a:latin typeface="Montserrat ExtraBold"/>
                <a:cs typeface="Arial" pitchFamily="34" charset="0"/>
              </a:rPr>
              <a:t>озеленинию</a:t>
            </a:r>
            <a:r>
              <a:rPr lang="ru-RU" sz="1350" i="1" dirty="0">
                <a:solidFill>
                  <a:schemeClr val="accent3">
                    <a:lumMod val="50000"/>
                  </a:schemeClr>
                </a:solidFill>
                <a:latin typeface="Montserrat ExtraBold"/>
                <a:cs typeface="Arial" pitchFamily="34" charset="0"/>
              </a:rPr>
              <a:t> и созданию новых архитектурных форм.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/>
            </a:r>
            <a:b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</a:b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cs typeface="Arial" pitchFamily="34" charset="0"/>
              </a:rPr>
              <a:t>       </a:t>
            </a: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Как и в любом деле за кажущейся простотой скрывается вдохновенный творческий процесс, объединяющий работников детского сада, родителей для создания единого образовательного пространства, пространства развивающего ребенка. </a:t>
            </a:r>
            <a:b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</a:br>
            <a:r>
              <a:rPr kumimoji="0" lang="ru-RU" sz="135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Montserrat ExtraBold"/>
                <a:ea typeface="Times New Roman" pitchFamily="18" charset="0"/>
                <a:cs typeface="Times New Roman" pitchFamily="18" charset="0"/>
              </a:rPr>
              <a:t>      И недаром труд воспитателя дошкольного образования сравним с трудом садовника.</a:t>
            </a:r>
            <a:r>
              <a:rPr kumimoji="0" lang="ru-RU" sz="135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35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35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lang="x-none" sz="135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29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2AB127-8224-D26E-AB25-C5B38451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893" y="705348"/>
            <a:ext cx="3918213" cy="5224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4450C3-1703-90F9-C0D3-5C245EAC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31" y="745941"/>
            <a:ext cx="3478787" cy="46383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A89E1A-8985-67A6-8642-C048B3B48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386" y="745941"/>
            <a:ext cx="3219449" cy="46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888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A495D0-B2E4-76FB-1CC4-2975DDE5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215" y="1041518"/>
            <a:ext cx="6366617" cy="4774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F59F70-38C0-EEE1-8C61-DF43CC8C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40" y="354176"/>
            <a:ext cx="2306118" cy="30748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6CFF39-479D-D4E9-AC44-7CE418B8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8" y="3200636"/>
            <a:ext cx="2495372" cy="33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057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87B9170-E28C-E62D-51CE-247346F4A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678" y="1017973"/>
            <a:ext cx="3220499" cy="4293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6BA92E-08C1-536C-3119-6BC623DE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5560" y="2449586"/>
            <a:ext cx="3228184" cy="4119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B2A0CE-FE5B-613C-64C3-8A67B0759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112" y="377504"/>
            <a:ext cx="3026328" cy="40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156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0CDDC2-9E30-5D75-4690-5F218CE5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8" y="171742"/>
            <a:ext cx="2255765" cy="30076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9018B1-44EE-8660-7DB3-3F1BC844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608" y="171742"/>
            <a:ext cx="3421794" cy="23281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3B5FB8-4D19-D13A-F3BC-DFDB580BB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685" y="3556932"/>
            <a:ext cx="2353063" cy="31293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DCB3C37-09BE-306A-2F50-EC158B5C2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499" y="3110051"/>
            <a:ext cx="2428563" cy="32380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8F0F7E-D773-C158-8DC6-CC0EA8C22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84" y="874411"/>
            <a:ext cx="2859315" cy="38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614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1160</TotalTime>
  <Words>441</Words>
  <Application>Microsoft Office PowerPoint</Application>
  <PresentationFormat>Произвольный</PresentationFormat>
  <Paragraphs>22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                                          УТВЕРЖДАЮ                                          Заведующий государственным                                          учреждением образования                                           «Детский сад №108  г. Могилева»                                          _____________Л.В. Сотникова                                          «18» августа 2025 г. </vt:lpstr>
      <vt:lpstr>Номинации конкурса:</vt:lpstr>
      <vt:lpstr>Анализ работы по благоустройству и озеленению территории за 2025 г. </vt:lpstr>
      <vt:lpstr>                         Для реализации проекта в государственном учреждении образования «Детский сад №108 г. Могилева в соответствии с приказом №32/1 от 10.02.2025 года была создана инициативная группа, в состав которой вошли представители администрации, педагоги и технический персонал. Активное участие приняли шефская организация РУП «СПМК Газстроймонтаж», родители воспитанников.          Цель и задачи проекта: создание эмоционально - благоприятных условий пребывания детей в дошкольном учреждении через благоустройство территории и организацию познавательной, творческой, оздоровительной деятельности детей во время пребывания на воздухе на участках детского сада. Оборудовать территорию учреждения дошкольного образования в соответствии с санитарно-гигиеническими требованиями и современными методическими рекомендациями. Использовать дополнительные возможности (бюджетные и внебюджетные средства, благотворительную помощь) для приобретения оборудования, вовлечь в процесс работы педагогов, родителей, детей; выявить среди родителей деловых партнеров. Улучшить художественное оформление здания и участков учреждения образования. Воспитывать бережное отношение к природе и окружающему миру. Привлечь детей к опытно-исследовательской деятельности.  Развивать креативность у сотрудников дошкольного учреждения, родителей и воспитанников. Сотрудниками детского сада была разработана концепция проекта, определены этапы работы и комплекс мероприятий по его реализации. Созданы новые архитектурные формы. Закуплены семена однолетних растений, высажена рассада цветов. В течение всего времени работники дошкольного учреждения осуществляли уход за клумбами. Систематически производился покос газонов. Шефская организация РУП «СПМК Газстроймонтаж» привезла песок, изготовила банеры. С помощью города в рамках программы благоустройства на территории учреждения дошкольного образования произведена замена  60% асфальтного покрытия, ограждения.  Установлено 12 теневых навесов и 51 единица надворного оборудования. Также родители оказали помощь в  покраске надворного оборудования; активно делились многолетними растениями.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Катя</cp:lastModifiedBy>
  <cp:revision>21</cp:revision>
  <dcterms:created xsi:type="dcterms:W3CDTF">2024-04-24T09:39:19Z</dcterms:created>
  <dcterms:modified xsi:type="dcterms:W3CDTF">2025-09-18T08:21:13Z</dcterms:modified>
</cp:coreProperties>
</file>