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8"/>
  </p:notesMasterIdLst>
  <p:sldIdLst>
    <p:sldId id="257" r:id="rId2"/>
    <p:sldId id="258" r:id="rId3"/>
    <p:sldId id="268" r:id="rId4"/>
    <p:sldId id="270" r:id="rId5"/>
    <p:sldId id="264" r:id="rId6"/>
    <p:sldId id="262" r:id="rId7"/>
    <p:sldId id="269" r:id="rId8"/>
    <p:sldId id="266" r:id="rId9"/>
    <p:sldId id="267" r:id="rId10"/>
    <p:sldId id="259" r:id="rId11"/>
    <p:sldId id="260" r:id="rId12"/>
    <p:sldId id="271" r:id="rId13"/>
    <p:sldId id="272" r:id="rId14"/>
    <p:sldId id="261" r:id="rId15"/>
    <p:sldId id="263" r:id="rId16"/>
    <p:sldId id="27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96F1B8-3E1E-41C2-9A85-03E917868C8E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3D5FA-3CE4-4359-AC50-C3B128CAA3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300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53A8-258E-4728-A977-10B1332D47B0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77D6A-8A11-4751-8D7B-479ACEC44A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53A8-258E-4728-A977-10B1332D47B0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77D6A-8A11-4751-8D7B-479ACEC44A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53A8-258E-4728-A977-10B1332D47B0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77D6A-8A11-4751-8D7B-479ACEC44A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53A8-258E-4728-A977-10B1332D47B0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77D6A-8A11-4751-8D7B-479ACEC44A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53A8-258E-4728-A977-10B1332D47B0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77D6A-8A11-4751-8D7B-479ACEC44A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53A8-258E-4728-A977-10B1332D47B0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77D6A-8A11-4751-8D7B-479ACEC44A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53A8-258E-4728-A977-10B1332D47B0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77D6A-8A11-4751-8D7B-479ACEC44A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53A8-258E-4728-A977-10B1332D47B0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77D6A-8A11-4751-8D7B-479ACEC44A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53A8-258E-4728-A977-10B1332D47B0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77D6A-8A11-4751-8D7B-479ACEC44A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53A8-258E-4728-A977-10B1332D47B0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77D6A-8A11-4751-8D7B-479ACEC44A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53A8-258E-4728-A977-10B1332D47B0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77D6A-8A11-4751-8D7B-479ACEC44A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453A8-258E-4728-A977-10B1332D47B0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77D6A-8A11-4751-8D7B-479ACEC44A9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package" Target="../embeddings/Microsoft_PowerPoint_Slide4.sldx"/><Relationship Id="rId3" Type="http://schemas.openxmlformats.org/officeDocument/2006/relationships/oleObject" Target="../embeddings/oleObject1.bin"/><Relationship Id="rId7" Type="http://schemas.openxmlformats.org/officeDocument/2006/relationships/package" Target="../embeddings/Microsoft_PowerPoint_Slide2.sldx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25.emf"/><Relationship Id="rId2" Type="http://schemas.openxmlformats.org/officeDocument/2006/relationships/slideLayout" Target="../slideLayouts/slideLayout1.xml"/><Relationship Id="rId16" Type="http://schemas.openxmlformats.org/officeDocument/2006/relationships/package" Target="../embeddings/Microsoft_PowerPoint_Slide5.sldx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3.emf"/><Relationship Id="rId5" Type="http://schemas.openxmlformats.org/officeDocument/2006/relationships/image" Target="../media/image21.emf"/><Relationship Id="rId15" Type="http://schemas.openxmlformats.org/officeDocument/2006/relationships/oleObject" Target="../embeddings/oleObject5.bin"/><Relationship Id="rId10" Type="http://schemas.openxmlformats.org/officeDocument/2006/relationships/package" Target="../embeddings/Microsoft_PowerPoint_Slide3.sldx"/><Relationship Id="rId4" Type="http://schemas.openxmlformats.org/officeDocument/2006/relationships/package" Target="../embeddings/Microsoft_PowerPoint_Slide1.sldx"/><Relationship Id="rId9" Type="http://schemas.openxmlformats.org/officeDocument/2006/relationships/oleObject" Target="../embeddings/oleObject3.bin"/><Relationship Id="rId14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avatars.mds.yandex.net/get-pdb/2473946/7b09435d-2ccd-4c2b-b57a-34fd9d4ad2ce/s1200"/>
          <p:cNvPicPr/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1928794" y="2928934"/>
            <a:ext cx="5572164" cy="3714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500034" y="214290"/>
            <a:ext cx="8129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Государ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ственное</a:t>
            </a:r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учреждение образования «Ясли-сад №108 г. Могилева»</a:t>
            </a:r>
            <a:endParaRPr lang="ru-RU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28926" y="571480"/>
            <a:ext cx="2981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Инновационный проект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596" y="928670"/>
            <a:ext cx="842968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«Внедрение модели формирования культуры межличностного общения детей дошкольного </a:t>
            </a:r>
          </a:p>
          <a:p>
            <a:pPr algn="ctr"/>
            <a:r>
              <a:rPr lang="ru-RU" sz="21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 школьного возраста на православных традициях </a:t>
            </a:r>
          </a:p>
          <a:p>
            <a:pPr algn="ctr"/>
            <a:r>
              <a:rPr lang="ru-RU" sz="21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 ценностях белорусского народа </a:t>
            </a:r>
          </a:p>
          <a:p>
            <a:pPr algn="ctr"/>
            <a:r>
              <a:rPr lang="ru-RU" sz="21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 условиях государственного двуязычия»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1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14612" y="2643182"/>
            <a:ext cx="357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Сроки реализации: 2019 – 2024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214282" y="1142984"/>
            <a:ext cx="4857784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 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Мероприятие, организованное совместно с отделом религиозного образования и </a:t>
            </a:r>
            <a:r>
              <a:rPr kumimoji="0" lang="ru-RU" sz="17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катехизации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Могилёвской епархии.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7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  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Его главная цель - привлечение родителей воспитанников к совместной деятельности, направленной на социально-нравственное и личностное развитие детей дошкольного возраста.</a:t>
            </a: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 Встреча объединила более 60 участников,</a:t>
            </a:r>
            <a:r>
              <a:rPr kumimoji="0" lang="ru-RU" sz="1700" b="0" i="0" u="none" strike="noStrike" cap="none" normalizeH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среди которых 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почетные гости - Архиепископ Могилевский и Мстиславский </a:t>
            </a:r>
            <a:r>
              <a:rPr kumimoji="0" lang="ru-RU" sz="17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Софроний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руководитель епархиального отдела церковного образования и </a:t>
            </a:r>
            <a:r>
              <a:rPr kumimoji="0" lang="ru-RU" sz="17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катехизации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Иерей </a:t>
            </a: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Алексий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(</a:t>
            </a:r>
            <a:r>
              <a:rPr kumimoji="0" lang="ru-RU" sz="17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Науменко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), настоятельница </a:t>
            </a:r>
            <a:r>
              <a:rPr kumimoji="0" lang="ru-RU" sz="17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Барколабовского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Свято-Вознесенского женского монастыря </a:t>
            </a:r>
            <a:r>
              <a:rPr kumimoji="0" lang="ru-RU" sz="17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Игумения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Ангелина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начальник отдела начального и дошкольного образования Могилевского Государственного областного института развития образования Жанна Михайловна </a:t>
            </a:r>
            <a:r>
              <a:rPr kumimoji="0" lang="ru-RU" sz="17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Грибанова</a:t>
            </a: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ru-RU" sz="17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785918" y="214290"/>
            <a:ext cx="514353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Гостиная «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Рождественские встречи»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642918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15 января 2020г.</a:t>
            </a:r>
            <a:endParaRPr lang="ru-RU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 t="14377" r="21316"/>
          <a:stretch>
            <a:fillRect/>
          </a:stretch>
        </p:blipFill>
        <p:spPr bwMode="auto">
          <a:xfrm>
            <a:off x="5500694" y="1071546"/>
            <a:ext cx="328870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5500694" y="3929066"/>
            <a:ext cx="3286148" cy="2464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857232"/>
            <a:ext cx="4643470" cy="3286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1500166" y="285728"/>
            <a:ext cx="6152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Исследовательская работа «Храм моей души»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C:\Users\abook\AppData\Local\Microsoft\Windows\INetCache\Content.Word\20200115_175422.jpg"/>
          <p:cNvPicPr/>
          <p:nvPr/>
        </p:nvPicPr>
        <p:blipFill>
          <a:blip r:embed="rId3" cstate="print"/>
          <a:srcRect l="10345" t="2393" b="13867"/>
          <a:stretch>
            <a:fillRect/>
          </a:stretch>
        </p:blipFill>
        <p:spPr bwMode="auto">
          <a:xfrm>
            <a:off x="5357818" y="4214818"/>
            <a:ext cx="3429024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0" name="Picture 2" descr="http://www.paraskewa.by/sites/default/files/styles/media_gallery_large/public/trinity_temple.jpg?itok=hYm45sv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857232"/>
            <a:ext cx="2571768" cy="280906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Рисунок 3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000372"/>
            <a:ext cx="4643470" cy="3436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5" name="Object 5"/>
          <p:cNvGraphicFramePr>
            <a:graphicFrameLocks noChangeAspect="1"/>
          </p:cNvGraphicFramePr>
          <p:nvPr/>
        </p:nvGraphicFramePr>
        <p:xfrm>
          <a:off x="5789390" y="428604"/>
          <a:ext cx="2925997" cy="2214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2" name="Слайд" r:id="rId4" imgW="4570551" imgH="3427315" progId="PowerPoint.Slide.12">
                  <p:embed/>
                </p:oleObj>
              </mc:Choice>
              <mc:Fallback>
                <p:oleObj name="Слайд" r:id="rId4" imgW="4570551" imgH="3427315" progId="PowerPoint.Slide.12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9390" y="428604"/>
                        <a:ext cx="2925997" cy="22145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00364" y="571480"/>
            <a:ext cx="2951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Беларуская гасцёўня 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0723" name="Object 3"/>
          <p:cNvGraphicFramePr>
            <a:graphicFrameLocks noChangeAspect="1"/>
          </p:cNvGraphicFramePr>
          <p:nvPr/>
        </p:nvGraphicFramePr>
        <p:xfrm>
          <a:off x="357158" y="571480"/>
          <a:ext cx="2653411" cy="2000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3" name="Слайд" r:id="rId7" imgW="4570551" imgH="3427315" progId="PowerPoint.Slide.12">
                  <p:embed/>
                </p:oleObj>
              </mc:Choice>
              <mc:Fallback>
                <p:oleObj name="Слайд" r:id="rId7" imgW="4570551" imgH="3427315" progId="PowerPoint.Slide.12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571480"/>
                        <a:ext cx="2653411" cy="20002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0727" name="Object 7"/>
          <p:cNvGraphicFramePr>
            <a:graphicFrameLocks noChangeAspect="1"/>
          </p:cNvGraphicFramePr>
          <p:nvPr/>
        </p:nvGraphicFramePr>
        <p:xfrm>
          <a:off x="5072066" y="3857628"/>
          <a:ext cx="3321517" cy="2500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4" name="Слайд" r:id="rId10" imgW="4570551" imgH="3427315" progId="PowerPoint.Slide.12">
                  <p:embed/>
                </p:oleObj>
              </mc:Choice>
              <mc:Fallback>
                <p:oleObj name="Слайд" r:id="rId10" imgW="4570551" imgH="3427315" progId="PowerPoint.Slide.12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6" y="3857628"/>
                        <a:ext cx="3321517" cy="25003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0731" name="Object 11"/>
          <p:cNvGraphicFramePr>
            <a:graphicFrameLocks noChangeAspect="1"/>
          </p:cNvGraphicFramePr>
          <p:nvPr/>
        </p:nvGraphicFramePr>
        <p:xfrm>
          <a:off x="549633" y="3857628"/>
          <a:ext cx="3316500" cy="2500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5" name="Слайд" r:id="rId13" imgW="4570551" imgH="3427315" progId="PowerPoint.Slide.12">
                  <p:embed/>
                </p:oleObj>
              </mc:Choice>
              <mc:Fallback>
                <p:oleObj name="Слайд" r:id="rId13" imgW="4570551" imgH="3427315" progId="PowerPoint.Slide.12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633" y="3857628"/>
                        <a:ext cx="3316500" cy="25003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1" name="Object 1"/>
          <p:cNvGraphicFramePr>
            <a:graphicFrameLocks noChangeAspect="1"/>
          </p:cNvGraphicFramePr>
          <p:nvPr/>
        </p:nvGraphicFramePr>
        <p:xfrm>
          <a:off x="3000364" y="1500174"/>
          <a:ext cx="3221743" cy="2428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6" name="Слайд" r:id="rId16" imgW="4570551" imgH="3427315" progId="PowerPoint.Slide.12">
                  <p:embed/>
                </p:oleObj>
              </mc:Choice>
              <mc:Fallback>
                <p:oleObj name="Слайд" r:id="rId16" imgW="4570551" imgH="3427315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64" y="1500174"/>
                        <a:ext cx="3221743" cy="24288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85918" y="428604"/>
            <a:ext cx="5480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Интернет - проект «Я -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маленькi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беларус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" name="Рисунок 1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071546"/>
            <a:ext cx="5940425" cy="333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3071810"/>
            <a:ext cx="5940425" cy="333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 descr="http://gifok.net/images/2015/10/03/wildflowers_017.pn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 rot="19918064" flipH="1">
            <a:off x="459146" y="5389554"/>
            <a:ext cx="814548" cy="13835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714356"/>
            <a:ext cx="3143272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4071942"/>
            <a:ext cx="3286148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8" name="TextBox 7"/>
          <p:cNvSpPr txBox="1"/>
          <p:nvPr/>
        </p:nvSpPr>
        <p:spPr>
          <a:xfrm>
            <a:off x="1643042" y="214290"/>
            <a:ext cx="6313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Исследовательская работа «Что такое война?»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785794"/>
            <a:ext cx="3571900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7" name="Рисунок 6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4071942"/>
            <a:ext cx="3214710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2" name="Рисунок 1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488" y="2285992"/>
            <a:ext cx="3214710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10" name="TextBox 9"/>
          <p:cNvSpPr txBox="1"/>
          <p:nvPr/>
        </p:nvSpPr>
        <p:spPr>
          <a:xfrm>
            <a:off x="285720" y="500042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апрель 2020г.</a:t>
            </a:r>
            <a:endParaRPr lang="ru-RU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gifok.net/images/2015/10/03/wildflowers_017.pn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 rot="950856">
            <a:off x="7929082" y="5389553"/>
            <a:ext cx="814548" cy="138352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929190" y="1214422"/>
            <a:ext cx="392909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7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Проект  знакомит с историями Великой Отечественной войны, собранными воспитанниками, родителями и работниками </a:t>
            </a:r>
            <a:r>
              <a:rPr lang="ru-RU" sz="1700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ясли-сада</a:t>
            </a:r>
            <a:r>
              <a:rPr lang="ru-RU" sz="17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ru-RU" sz="17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Главная цель проекта – сохранение памяти о подвигах участников войны, о том, что не может и не должно быть забыто, что всегда должно служить примером для новых поколений, что достойно подражания.</a:t>
            </a:r>
          </a:p>
          <a:p>
            <a:pPr algn="just"/>
            <a:r>
              <a:rPr lang="ru-RU" sz="17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Проект включает четыре основных раздела: солдаты войны, труженики тыла, дети войны и другие. Страница каждой истории собрана по крупицам и состоит из фотографии, биографических сведений, информации о подвигах и наградах, других источников.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00232" y="285728"/>
            <a:ext cx="51199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Военно-патриотический проект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«Во имя жизни, или Истории войны...»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3"/>
          <a:srcRect l="14882" t="21499" r="13974" b="10019"/>
          <a:stretch>
            <a:fillRect/>
          </a:stretch>
        </p:blipFill>
        <p:spPr bwMode="auto">
          <a:xfrm>
            <a:off x="500034" y="1357298"/>
            <a:ext cx="4071966" cy="2786082"/>
          </a:xfrm>
          <a:prstGeom prst="rect">
            <a:avLst/>
          </a:prstGeom>
          <a:noFill/>
        </p:spPr>
      </p:pic>
      <p:pic>
        <p:nvPicPr>
          <p:cNvPr id="11" name="Рисунок 10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3786190"/>
            <a:ext cx="4000528" cy="278608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71472" y="928670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май  2020г.</a:t>
            </a:r>
            <a:endParaRPr lang="ru-RU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gifok.net/images/2015/10/03/wildflowers_017.pn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 rot="1941929">
            <a:off x="7929082" y="5389553"/>
            <a:ext cx="814548" cy="138352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14282" y="1214422"/>
            <a:ext cx="864399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открытые мероприятия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ясли-сада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(просмотры, родительское собрание)</a:t>
            </a:r>
          </a:p>
          <a:p>
            <a:pPr algn="just"/>
            <a:endParaRPr lang="ru-RU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сайт учреждения образования в разделе Новости, Инновационная деятельность)</a:t>
            </a:r>
          </a:p>
          <a:p>
            <a:pPr algn="just"/>
            <a:endParaRPr lang="ru-RU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сайт управления по образованию Могилевского городского исполнительного комитета</a:t>
            </a:r>
          </a:p>
          <a:p>
            <a:pPr algn="just"/>
            <a:endParaRPr lang="ru-RU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сайт учреждения образования «Могилевский государственный областной институт развития образования»</a:t>
            </a:r>
          </a:p>
          <a:p>
            <a:pPr algn="just">
              <a:buFont typeface="Arial" pitchFamily="34" charset="0"/>
              <a:buChar char="•"/>
            </a:pPr>
            <a:endParaRPr lang="ru-RU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сайт Могилевской епархии</a:t>
            </a:r>
          </a:p>
          <a:p>
            <a:pPr algn="just"/>
            <a:endParaRPr lang="ru-RU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публикация </a:t>
            </a:r>
            <a:r>
              <a:rPr lang="be-BY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 периодической печати (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газета «Вестник Могилева» №5 от 29.01.2020)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43174" y="571480"/>
            <a:ext cx="3701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Опыт работы представлен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gifok.net/images/2015/10/03/wildflowers_017.pn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 rot="1423079">
            <a:off x="8085601" y="5369088"/>
            <a:ext cx="814548" cy="138352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57158" y="642918"/>
            <a:ext cx="842968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9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Лукашанец</a:t>
            </a:r>
            <a:r>
              <a:rPr lang="ru-RU" sz="19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Александр Александрович, первый заместитель директора по научной работе ГНУ «Центр исследований белорусской культуры, языка и литературы НАН Беларуси», академик, доктор филологических наук, профессор</a:t>
            </a:r>
          </a:p>
          <a:p>
            <a:pPr algn="just"/>
            <a:endParaRPr lang="ru-RU" sz="19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9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Кадол</a:t>
            </a:r>
            <a:r>
              <a:rPr lang="ru-RU" sz="19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Федор Владимирович, заведующий кафедрой педагогики УО «Гомельский государственный университет им. Ф.Скорины», доктор педагогических наук, профессор</a:t>
            </a:r>
          </a:p>
          <a:p>
            <a:pPr algn="just"/>
            <a:r>
              <a:rPr lang="ru-RU" sz="19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r>
              <a:rPr lang="ru-RU" sz="19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Финькевич</a:t>
            </a:r>
            <a:r>
              <a:rPr lang="ru-RU" sz="19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Людмила Владимировна, заведующий кафедрой психологии УО «Белорусский государственный педагогический университет имени Максима Танка», кандидат психологических наук, доцент</a:t>
            </a:r>
          </a:p>
          <a:p>
            <a:pPr algn="just"/>
            <a:endParaRPr lang="ru-RU" sz="19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9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Попова</a:t>
            </a:r>
            <a:r>
              <a:rPr lang="ru-RU" sz="19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Татьяна Евгеньевна, старший преподаватель кафедры педагогики и частных методик ГУО «Гомельский областной институт развития образования», магистр педагогических наук</a:t>
            </a:r>
            <a:r>
              <a:rPr lang="ru-RU" sz="19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endParaRPr lang="ru-RU" sz="19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9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Бройко</a:t>
            </a:r>
            <a:r>
              <a:rPr lang="ru-RU" sz="19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Александр Васильевич, директор ОО «Центр православного просвещения преподобной Евфросинии Полоцкой» </a:t>
            </a:r>
            <a:endParaRPr lang="ru-RU" sz="19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7554" y="214290"/>
            <a:ext cx="31785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Научные консультанты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gifok.net/images/2015/10/03/wildflowers_017.pn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 rot="1423079">
            <a:off x="8085601" y="5369088"/>
            <a:ext cx="814548" cy="138352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00034" y="928670"/>
            <a:ext cx="814393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Сотникова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Людмила Викторовна, заведующий</a:t>
            </a:r>
          </a:p>
          <a:p>
            <a:pPr algn="just"/>
            <a:endParaRPr lang="ru-RU" sz="20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Юсифова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Елена Петровна, заместитель заведующего </a:t>
            </a:r>
          </a:p>
          <a:p>
            <a:pPr algn="just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 основной деятельности</a:t>
            </a:r>
          </a:p>
          <a:p>
            <a:pPr algn="just"/>
            <a:endParaRPr lang="ru-RU" sz="20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Аладьева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Людмила Павловна, педагог-психолог</a:t>
            </a:r>
          </a:p>
          <a:p>
            <a:pPr algn="just"/>
            <a:endParaRPr lang="ru-RU" sz="20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Михальченко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Любовь Анатольевна, воспитатель дошкольного образования</a:t>
            </a:r>
          </a:p>
          <a:p>
            <a:pPr>
              <a:spcAft>
                <a:spcPts val="0"/>
              </a:spcAft>
            </a:pPr>
            <a:endParaRPr lang="ru-RU" sz="20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Ткачева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Наталья Валерьевна,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в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оспитатель дошкольного образования</a:t>
            </a:r>
          </a:p>
          <a:p>
            <a:pPr>
              <a:spcAft>
                <a:spcPts val="0"/>
              </a:spcAft>
            </a:pPr>
            <a:endParaRPr lang="ru-RU" sz="20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Шейграцова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Марина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Станиславовна, музыкальный руководитель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7554" y="285728"/>
            <a:ext cx="2616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Состав участников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gifok.net/images/2015/10/03/wildflowers_017.pn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 rot="1423079">
            <a:off x="8085601" y="5369088"/>
            <a:ext cx="814548" cy="138352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85720" y="642918"/>
            <a:ext cx="84296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повышение уровня языковой культуры воспитанников на православных традициях и ценностях белорусского народа в условиях государственного двуязычия в современном образовательном пространстве.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7158" y="285728"/>
            <a:ext cx="3804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Цель инновационного проекта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428596" y="1571612"/>
            <a:ext cx="41434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Задачи отчетного периода:</a:t>
            </a:r>
            <a:endParaRPr kumimoji="0" lang="be-BY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14282" y="1928802"/>
            <a:ext cx="864399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определить оптимальный вариант взаимодействия учреждения образования, семьи и организаций (отдела религиозного образования и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катехизации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Могилёвской епархии, учреждений культуры «Могилевский областной краеведческий музей им.Е.Р. Романова» и «Могилевский областной художественный музей им. П.В.Масленникова», детской библиотеки-филиала №9 г Могилёва) в реализации задач повышения уровня языковой культуры воспитанников на православных традициях белорусского народа в условиях государственного двуязычия;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повысить профессиональную компетентность педагогических работников по теме проекта;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be-BY" sz="15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внедрить современные образовательные технологии, обеспечивающие формирование культуры межличностного общения детей дошкольного возраста;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be-BY" sz="15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сформировать у воспитанников представления о малой родине и положительное отношение к ней через различные виды деятельности, развивать белорусскую речь, культуру речевого общения;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воспитать у детей дошкольного возраста чувство любви к Отечеству, социальной ответственности и нравственного долга, человеколюбия и милосердия с использованием регионального компонента, знания местных святых и святынь, на основе любви к малой родине;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организовать результативное взаимодействие с родителями воспитанников в вопросах формирования культуры межличностного общения детей дошкольного возраста;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создать методические и информационные ресурсы по теме проекта.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gifok.net/images/2015/10/03/wildflowers_017.pn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 rot="950856">
            <a:off x="7929082" y="5389553"/>
            <a:ext cx="814548" cy="1383521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85720" y="285728"/>
            <a:ext cx="864399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Темы исследований участников инновационного проекта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 2019/2020 учебный год 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57158" y="1285860"/>
          <a:ext cx="8572560" cy="5303520"/>
        </p:xfrm>
        <a:graphic>
          <a:graphicData uri="http://schemas.openxmlformats.org/drawingml/2006/table">
            <a:tbl>
              <a:tblPr/>
              <a:tblGrid>
                <a:gridCol w="6643734"/>
                <a:gridCol w="229094"/>
                <a:gridCol w="1699732"/>
              </a:tblGrid>
              <a:tr h="8233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    Реализация </a:t>
                      </a:r>
                      <a:r>
                        <a:rPr lang="ru-RU" sz="15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управленческих функций заведующего в инновационной деятельности: руководство внедрением модели формирования культуры межличностного общения детей дошкольного возраста на православных традициях и ценностях белорусского народа в условиях государственного двуязычия </a:t>
                      </a:r>
                      <a:endParaRPr lang="ru-RU" sz="15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809" marR="378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500">
                        <a:solidFill>
                          <a:schemeClr val="tx2">
                            <a:lumMod val="75000"/>
                          </a:schemeClr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809" marR="378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Сотникова Л.В.</a:t>
                      </a:r>
                      <a:endParaRPr lang="ru-RU" sz="15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809" marR="378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468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    Система </a:t>
                      </a:r>
                      <a:r>
                        <a:rPr lang="ru-RU" sz="15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работы по развитию профессиональной компетентности педагогических работников по формированию культуры межличностного общения детей дошкольного возраста на православных традициях и ценностях белорусского народа в условиях государственного двуязычия</a:t>
                      </a:r>
                      <a:endParaRPr lang="ru-RU" sz="15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809" marR="378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5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809" marR="378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Юсифова Е.П.</a:t>
                      </a:r>
                      <a:endParaRPr lang="ru-RU" sz="15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809" marR="378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2773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    Социальное </a:t>
                      </a:r>
                      <a:r>
                        <a:rPr lang="ru-RU" sz="15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партнерство с семьями воспитанников</a:t>
                      </a:r>
                      <a:r>
                        <a:rPr lang="ru-RU" sz="15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5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по формированию культуры межличностного общения детей дошкольного возраста на православных традициях и ценностях белорусского народа в условиях государственного двуязычия</a:t>
                      </a:r>
                      <a:endParaRPr lang="ru-RU" sz="15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809" marR="378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500">
                        <a:solidFill>
                          <a:schemeClr val="tx2">
                            <a:lumMod val="75000"/>
                          </a:schemeClr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809" marR="378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Аладьева</a:t>
                      </a:r>
                      <a:r>
                        <a:rPr lang="ru-RU" sz="15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Л.П.</a:t>
                      </a:r>
                      <a:endParaRPr lang="ru-RU" sz="15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809" marR="378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88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5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809" marR="378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Синицкая П.В.</a:t>
                      </a:r>
                      <a:endParaRPr lang="ru-RU" sz="15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809" marR="378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05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    Формирование </a:t>
                      </a:r>
                      <a:r>
                        <a:rPr lang="ru-RU" sz="15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культуры межличностного общения детей дошкольного возраста</a:t>
                      </a:r>
                      <a:r>
                        <a:rPr lang="ru-RU" sz="15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5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в процессе познания культурно-исторических ценностей малой родины</a:t>
                      </a:r>
                      <a:endParaRPr lang="ru-RU" sz="15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809" marR="378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500">
                        <a:solidFill>
                          <a:schemeClr val="tx2">
                            <a:lumMod val="75000"/>
                          </a:schemeClr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809" marR="378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Михальченко Л.А.</a:t>
                      </a:r>
                      <a:endParaRPr lang="ru-RU" sz="15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809" marR="378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05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    Формирование </a:t>
                      </a:r>
                      <a:r>
                        <a:rPr lang="ru-RU" sz="15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культуры межличностного общения детей дошкольного возраста средствами белорусской художественной литературы</a:t>
                      </a:r>
                      <a:endParaRPr lang="ru-RU" sz="15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809" marR="378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500">
                        <a:solidFill>
                          <a:schemeClr val="tx2">
                            <a:lumMod val="75000"/>
                          </a:schemeClr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809" marR="378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Ткачева Н.В. </a:t>
                      </a:r>
                      <a:endParaRPr lang="ru-RU" sz="15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809" marR="378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41082"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     Использование произведений белорусских авторов для</a:t>
                      </a:r>
                      <a:r>
                        <a:rPr lang="ru-RU" sz="15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формирования гражданской идентичности у детей дошкольного возраста в музыкальной деятельности</a:t>
                      </a:r>
                      <a:endParaRPr lang="ru-RU" sz="15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500">
                        <a:solidFill>
                          <a:schemeClr val="tx2">
                            <a:lumMod val="75000"/>
                          </a:schemeClr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7809" marR="378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Пронтишева</a:t>
                      </a:r>
                      <a:r>
                        <a:rPr lang="ru-RU" sz="15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М.С.</a:t>
                      </a:r>
                      <a:endParaRPr lang="ru-RU" sz="15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809" marR="378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0166" y="214290"/>
            <a:ext cx="5865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Повышение профессиональной компетентности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 теме инновационного проекта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C:\Users\abook\Desktop\ПРЕЗЕНТАЦИЯ ИП\фото в педкабинете отраб\20200511_1259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928670"/>
            <a:ext cx="4357718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5143504" y="1000108"/>
            <a:ext cx="3714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Семинар-практикум «Формирование культуры межличностных отношений детей старшего дошкольного возраста в современном социуме»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https://content.schools.by/cache/42/44/42440416e2e8a1fd1129823267092f76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3643314"/>
            <a:ext cx="3600458" cy="2831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28596" y="414338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Семинар-консультация для педагогических работников учреждений дошкольного образования, участвующих в реализации республиканского инновационного проекта «Внедрение модели формирования культуры межличностного общения детей дошкольного и школьного возраста на православных традициях и ценностях белорусского народа в условиях государственного двуязычия»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gifok.net/images/2015/10/03/wildflowers_017.pn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 rot="950856">
            <a:off x="7929082" y="5389553"/>
            <a:ext cx="814548" cy="138352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500430" y="1000108"/>
            <a:ext cx="31432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Республиканский семинар-панорама опыта «Развитие инновационной деятельности в учреждениях дошкольного образования»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3000372"/>
            <a:ext cx="62151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Республиканский семинар-практикум «Формирование культуры межличностного общения детей дошкольного и школьного возраста на православных традициях и ценностях белорусского народа в условиях государственного двуязычия»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4357694"/>
            <a:ext cx="378621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 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В рамках V Белорусских Рождественских чтений «Великая Победа: наследие и наследники» заседание секции «Дошкольное образование и воспитание в православной традиции»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 descr="https://content.schools.by/cache/46/3a/463a9774039410b56e44db2aad538e4f.jpg"/>
          <p:cNvPicPr/>
          <p:nvPr/>
        </p:nvPicPr>
        <p:blipFill>
          <a:blip r:embed="rId3"/>
          <a:srcRect r="9567"/>
          <a:stretch>
            <a:fillRect/>
          </a:stretch>
        </p:blipFill>
        <p:spPr bwMode="auto">
          <a:xfrm>
            <a:off x="4500562" y="4143380"/>
            <a:ext cx="3571900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3" name="Рисунок 12" descr="https://content.schools.by/cache/1d/de/1ddea513edbc045ba097988e0c20aeb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40" y="214290"/>
            <a:ext cx="2143140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8" name="Рисунок 17" descr="https://content.schools.by/cache/7e/f5/7ef5b02360d4bbed7e7f552fdcf58c7d.jpg"/>
          <p:cNvPicPr/>
          <p:nvPr/>
        </p:nvPicPr>
        <p:blipFill>
          <a:blip r:embed="rId5"/>
          <a:srcRect l="5772" r="15660"/>
          <a:stretch>
            <a:fillRect/>
          </a:stretch>
        </p:blipFill>
        <p:spPr bwMode="auto">
          <a:xfrm>
            <a:off x="357158" y="1000108"/>
            <a:ext cx="3143272" cy="18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19" name="TextBox 18"/>
          <p:cNvSpPr txBox="1"/>
          <p:nvPr/>
        </p:nvSpPr>
        <p:spPr>
          <a:xfrm>
            <a:off x="714348" y="357166"/>
            <a:ext cx="5786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Участие в республиканских мероприятиях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gifok.net/images/2015/10/03/wildflowers_017.pn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 rot="950856">
            <a:off x="7929082" y="5389553"/>
            <a:ext cx="814548" cy="1383521"/>
          </a:xfrm>
          <a:prstGeom prst="rect">
            <a:avLst/>
          </a:prstGeom>
          <a:noFill/>
        </p:spPr>
      </p:pic>
      <p:pic>
        <p:nvPicPr>
          <p:cNvPr id="7" name="Рисунок 6" descr="C:\Users\abook\Desktop\ПРЕЗЕНТАЦИЯ ИП\фото 5 группа инновация\Михальченко\20200511_160819.jpg"/>
          <p:cNvPicPr/>
          <p:nvPr/>
        </p:nvPicPr>
        <p:blipFill>
          <a:blip r:embed="rId3" cstate="print"/>
          <a:srcRect l="3555" b="8503"/>
          <a:stretch>
            <a:fillRect/>
          </a:stretch>
        </p:blipFill>
        <p:spPr bwMode="auto">
          <a:xfrm>
            <a:off x="4929190" y="285728"/>
            <a:ext cx="3876676" cy="2562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9" name="Рисунок 8" descr="C:\Users\abook\AppData\Local\Microsoft\Windows\INetCache\Content.Word\20200511_110502.jpg"/>
          <p:cNvPicPr/>
          <p:nvPr/>
        </p:nvPicPr>
        <p:blipFill>
          <a:blip r:embed="rId4" cstate="print"/>
          <a:srcRect l="7553" t="2996" r="3625" b="13109"/>
          <a:stretch>
            <a:fillRect/>
          </a:stretch>
        </p:blipFill>
        <p:spPr bwMode="auto">
          <a:xfrm>
            <a:off x="785786" y="1142984"/>
            <a:ext cx="3514730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85720" y="285728"/>
            <a:ext cx="44291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Школа православной культуры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для детей «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Купелька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4000504"/>
            <a:ext cx="4929222" cy="2625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8" name="Рисунок 7" descr="C:\Users\abook\AppData\Local\Microsoft\Windows\INetCache\Content.Word\20200511_110642.jpg"/>
          <p:cNvPicPr/>
          <p:nvPr/>
        </p:nvPicPr>
        <p:blipFill>
          <a:blip r:embed="rId6" cstate="print"/>
          <a:srcRect l="4415"/>
          <a:stretch>
            <a:fillRect/>
          </a:stretch>
        </p:blipFill>
        <p:spPr bwMode="auto">
          <a:xfrm>
            <a:off x="5643570" y="3214686"/>
            <a:ext cx="3092953" cy="276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gifok.net/images/2015/10/03/wildflowers_017.pn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 rot="950856">
            <a:off x="7929082" y="5389553"/>
            <a:ext cx="814548" cy="138352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4282" y="285728"/>
            <a:ext cx="46434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Школа православной культуры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для взрослых «Виноград»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14422"/>
            <a:ext cx="4286279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3" name="Рисунок 2" descr="C:\Users\abook\Desktop\ПРЕЗЕНТАЦИЯ ИП\фото с родителямиотраб\20200515_10453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3286124"/>
            <a:ext cx="4643470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0" name="Рисунок 9" descr="C:\Users\abook\Desktop\ПРЕЗЕНТАЦИЯ ИП\фото в педкабинете отраб\20200511_12573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57166"/>
            <a:ext cx="4000528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</TotalTime>
  <Words>880</Words>
  <Application>Microsoft Office PowerPoint</Application>
  <PresentationFormat>Экран (4:3)</PresentationFormat>
  <Paragraphs>96</Paragraphs>
  <Slides>16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Тема Office</vt:lpstr>
      <vt:lpstr>Слайд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abook</dc:creator>
  <cp:lastModifiedBy>paha2519@mail.ru</cp:lastModifiedBy>
  <cp:revision>56</cp:revision>
  <dcterms:created xsi:type="dcterms:W3CDTF">2020-05-18T13:29:31Z</dcterms:created>
  <dcterms:modified xsi:type="dcterms:W3CDTF">2020-09-17T15:33:25Z</dcterms:modified>
</cp:coreProperties>
</file>